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9"/>
  </p:notesMasterIdLst>
  <p:handoutMasterIdLst>
    <p:handoutMasterId r:id="rId10"/>
  </p:handoutMasterIdLst>
  <p:sldIdLst>
    <p:sldId id="321" r:id="rId2"/>
    <p:sldId id="333" r:id="rId3"/>
    <p:sldId id="334" r:id="rId4"/>
    <p:sldId id="336" r:id="rId5"/>
    <p:sldId id="337" r:id="rId6"/>
    <p:sldId id="338" r:id="rId7"/>
    <p:sldId id="340" r:id="rId8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xmlns="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85858"/>
    <a:srgbClr val="F9F9F9"/>
    <a:srgbClr val="939493"/>
    <a:srgbClr val="FFDD2D"/>
    <a:srgbClr val="DEDEDE"/>
    <a:srgbClr val="AFAFAF"/>
    <a:srgbClr val="FFFFFF"/>
    <a:srgbClr val="E5ECFF"/>
    <a:srgbClr val="F5F5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79118" autoAdjust="0"/>
  </p:normalViewPr>
  <p:slideViewPr>
    <p:cSldViewPr snapToGrid="0">
      <p:cViewPr varScale="1">
        <p:scale>
          <a:sx n="77" d="100"/>
          <a:sy n="77" d="100"/>
        </p:scale>
        <p:origin x="-4014" y="-102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03.06.2021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03.06.2021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None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Для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начало нужно создать пустую папку(назовем ее пока </a:t>
            </a:r>
            <a:r>
              <a:rPr lang="en-US" sz="1200" dirty="0" err="1" smtClean="0"/>
              <a:t>emptyProject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и создать в ней </a:t>
            </a:r>
            <a:r>
              <a:rPr lang="ru-RU" sz="1200" dirty="0" smtClean="0"/>
              <a:t>пустой 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файл</a:t>
            </a:r>
            <a:r>
              <a:rPr lang="en-US" sz="1200" dirty="0" smtClean="0"/>
              <a:t> </a:t>
            </a:r>
            <a:r>
              <a:rPr lang="en-US" sz="1200" dirty="0" err="1" smtClean="0"/>
              <a:t>build.gradle.kts</a:t>
            </a:r>
            <a:r>
              <a:rPr lang="ru-RU" sz="1200" dirty="0" smtClean="0"/>
              <a:t>.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None/>
            </a:pPr>
            <a:r>
              <a:rPr lang="ru-RU" sz="1200" dirty="0" smtClean="0"/>
              <a:t>2.</a:t>
            </a:r>
            <a:r>
              <a:rPr lang="ru-RU" sz="1200" baseline="0" dirty="0" smtClean="0"/>
              <a:t> </a:t>
            </a:r>
            <a:r>
              <a:rPr lang="ru-RU" sz="1200" dirty="0" smtClean="0"/>
              <a:t>Вызывать таски будем с помощью </a:t>
            </a:r>
            <a:r>
              <a:rPr lang="en-US" sz="1200" dirty="0" smtClean="0"/>
              <a:t>idea</a:t>
            </a:r>
            <a:r>
              <a:rPr lang="ru-RU" sz="1200" dirty="0" smtClean="0"/>
              <a:t>(Можно конечно и через </a:t>
            </a:r>
            <a:r>
              <a:rPr lang="en-US" sz="1200" dirty="0" smtClean="0"/>
              <a:t>eclipse </a:t>
            </a:r>
            <a:r>
              <a:rPr lang="ru-RU" sz="1200" dirty="0" smtClean="0"/>
              <a:t>или даже через консоль). </a:t>
            </a:r>
            <a:r>
              <a:rPr lang="en-US" sz="1200" dirty="0" smtClean="0"/>
              <a:t>Idea </a:t>
            </a:r>
            <a:r>
              <a:rPr lang="ru-RU" sz="1200" dirty="0" smtClean="0"/>
              <a:t>включает в себя </a:t>
            </a:r>
            <a:r>
              <a:rPr lang="en-US" sz="1200" dirty="0" err="1" smtClean="0"/>
              <a:t>gradle</a:t>
            </a:r>
            <a:r>
              <a:rPr lang="en-US" sz="1200" dirty="0" smtClean="0"/>
              <a:t> </a:t>
            </a:r>
            <a:r>
              <a:rPr lang="ru-RU" sz="1200" dirty="0" smtClean="0"/>
              <a:t>и обеспечивает навигацию по коду в </a:t>
            </a:r>
            <a:r>
              <a:rPr lang="en-US" sz="1200" dirty="0" err="1" smtClean="0"/>
              <a:t>build.gradle.kts</a:t>
            </a:r>
            <a:r>
              <a:rPr lang="en-US" sz="1200" dirty="0" smtClean="0"/>
              <a:t> </a:t>
            </a:r>
            <a:r>
              <a:rPr lang="ru-RU" sz="1200" dirty="0" smtClean="0"/>
              <a:t>. Что бы </a:t>
            </a:r>
            <a:r>
              <a:rPr lang="en-US" sz="1200" dirty="0" smtClean="0"/>
              <a:t>idea</a:t>
            </a:r>
            <a:r>
              <a:rPr lang="ru-RU" sz="1200" dirty="0" smtClean="0"/>
              <a:t> распознала в этой папке проект </a:t>
            </a:r>
            <a:r>
              <a:rPr lang="ru-RU" sz="1200" dirty="0" err="1" smtClean="0"/>
              <a:t>градла</a:t>
            </a:r>
            <a:r>
              <a:rPr lang="ru-RU" sz="1200" dirty="0" smtClean="0"/>
              <a:t>, нужно кликнуть по файлу правой </a:t>
            </a:r>
            <a:r>
              <a:rPr lang="ru-RU" sz="1200" dirty="0" err="1" smtClean="0"/>
              <a:t>кнопой</a:t>
            </a:r>
            <a:r>
              <a:rPr lang="ru-RU" sz="1200" dirty="0" smtClean="0"/>
              <a:t> и выбрать </a:t>
            </a:r>
            <a:r>
              <a:rPr lang="en-US" sz="1200" dirty="0" smtClean="0"/>
              <a:t>Import Gradle Project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3.</a:t>
            </a:r>
            <a:r>
              <a:rPr lang="ru-RU" sz="1200" baseline="0" dirty="0" smtClean="0"/>
              <a:t> Писать код будем сразу на </a:t>
            </a:r>
            <a:r>
              <a:rPr lang="en-US" sz="1200" baseline="0" dirty="0" err="1" smtClean="0"/>
              <a:t>kotlin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поэтому будем добавлять </a:t>
            </a:r>
            <a:r>
              <a:rPr lang="ru-RU" sz="1200" baseline="0" dirty="0" err="1" smtClean="0"/>
              <a:t>плагин</a:t>
            </a:r>
            <a:r>
              <a:rPr lang="en-US" sz="1200" baseline="0" dirty="0" smtClean="0"/>
              <a:t> </a:t>
            </a:r>
            <a:r>
              <a:rPr lang="en-US" dirty="0" err="1" smtClean="0"/>
              <a:t>plugins</a:t>
            </a:r>
            <a:r>
              <a:rPr lang="en-US" dirty="0" smtClean="0"/>
              <a:t> </a:t>
            </a:r>
            <a:r>
              <a:rPr lang="en-US" b="1" dirty="0" smtClean="0"/>
              <a:t>{</a:t>
            </a:r>
            <a:r>
              <a:rPr lang="en-US" b="1" baseline="0" dirty="0" smtClean="0"/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kotlin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jvm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dirty="0" smtClean="0"/>
              <a:t>)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"1.4.21“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dirty="0" smtClean="0"/>
              <a:t>} </a:t>
            </a:r>
            <a:r>
              <a:rPr lang="ru-RU" sz="1200" b="0" baseline="0" dirty="0" smtClean="0"/>
              <a:t>Так же нужно добавить </a:t>
            </a:r>
            <a:r>
              <a:rPr lang="ru-RU" sz="1200" b="0" baseline="0" dirty="0" err="1" smtClean="0"/>
              <a:t>репозиторий</a:t>
            </a:r>
            <a:r>
              <a:rPr lang="ru-RU" sz="1200" b="0" baseline="0" dirty="0" smtClean="0"/>
              <a:t> </a:t>
            </a:r>
            <a:r>
              <a:rPr lang="en-US" dirty="0" err="1" smtClean="0"/>
              <a:t>mavenCentral</a:t>
            </a:r>
            <a:r>
              <a:rPr lang="ru-RU" sz="1200" b="0" baseline="0" dirty="0" smtClean="0"/>
              <a:t>, что бы </a:t>
            </a:r>
            <a:r>
              <a:rPr lang="ru-RU" sz="1200" b="0" baseline="0" dirty="0" err="1" smtClean="0"/>
              <a:t>градл</a:t>
            </a:r>
            <a:r>
              <a:rPr lang="ru-RU" sz="1200" b="0" baseline="0" dirty="0" smtClean="0"/>
              <a:t> знал, откуда тянуть зависимости. После этого нужно обновить </a:t>
            </a:r>
            <a:r>
              <a:rPr lang="ru-RU" sz="1200" b="0" baseline="0" dirty="0" err="1" smtClean="0"/>
              <a:t>градл</a:t>
            </a:r>
            <a:r>
              <a:rPr lang="ru-RU" sz="1200" b="0" baseline="0" dirty="0" smtClean="0"/>
              <a:t>(</a:t>
            </a:r>
            <a:r>
              <a:rPr lang="en-US" sz="1200" b="0" baseline="0" dirty="0" err="1" smtClean="0"/>
              <a:t>reimport</a:t>
            </a:r>
            <a:r>
              <a:rPr lang="ru-RU" sz="1200" b="0" baseline="0" dirty="0" smtClean="0"/>
              <a:t>), после чего появятся много тасок в том числе </a:t>
            </a:r>
            <a:r>
              <a:rPr lang="en-US" sz="1200" b="0" baseline="0" dirty="0" smtClean="0"/>
              <a:t>build, test </a:t>
            </a:r>
            <a:r>
              <a:rPr lang="ru-RU" sz="1200" b="0" baseline="0" dirty="0" smtClean="0"/>
              <a:t>и </a:t>
            </a:r>
            <a:r>
              <a:rPr lang="en-US" sz="1200" b="0" baseline="0" dirty="0" smtClean="0"/>
              <a:t>jar </a:t>
            </a:r>
            <a:r>
              <a:rPr lang="ru-RU" sz="1200" b="0" baseline="0" dirty="0" smtClean="0"/>
              <a:t>в папке </a:t>
            </a:r>
            <a:r>
              <a:rPr lang="en-US" sz="1200" b="0" baseline="0" dirty="0" smtClean="0"/>
              <a:t>build</a:t>
            </a:r>
            <a:endParaRPr lang="ru-RU" sz="1200" b="0" baseline="0" dirty="0" smtClean="0"/>
          </a:p>
          <a:p>
            <a:r>
              <a:rPr lang="ru-RU" sz="1200" b="0" baseline="0" dirty="0" smtClean="0"/>
              <a:t>4. В нашем проекте нужно создать </a:t>
            </a:r>
            <a:r>
              <a:rPr lang="ru-RU" sz="1200" b="0" baseline="0" dirty="0" err="1" smtClean="0"/>
              <a:t>файлик</a:t>
            </a:r>
            <a:r>
              <a:rPr lang="ru-RU" sz="1200" b="0" baseline="0" dirty="0" smtClean="0"/>
              <a:t> </a:t>
            </a:r>
            <a:r>
              <a:rPr lang="en-US" sz="1200" b="0" baseline="0" dirty="0" err="1" smtClean="0"/>
              <a:t>src</a:t>
            </a:r>
            <a:r>
              <a:rPr lang="en-US" sz="1200" b="0" baseline="0" dirty="0" smtClean="0"/>
              <a:t>/main/</a:t>
            </a:r>
            <a:r>
              <a:rPr lang="en-US" sz="1200" b="0" baseline="0" dirty="0" err="1" smtClean="0"/>
              <a:t>koltin</a:t>
            </a:r>
            <a:r>
              <a:rPr lang="en-US" sz="1200" b="0" baseline="0" dirty="0" smtClean="0"/>
              <a:t>/</a:t>
            </a:r>
            <a:r>
              <a:rPr lang="en-US" sz="1200" b="0" baseline="0" dirty="0" err="1" smtClean="0"/>
              <a:t>Application.kt</a:t>
            </a:r>
            <a:endParaRPr lang="ru-RU" sz="1200" b="0" baseline="0" dirty="0" smtClean="0"/>
          </a:p>
          <a:p>
            <a:r>
              <a:rPr lang="ru-RU" sz="1200" b="0" baseline="0" dirty="0" smtClean="0"/>
              <a:t>5. Теперь наконец то можно воспользоваться плодами нашей автоматизации и запустить таску </a:t>
            </a:r>
            <a:r>
              <a:rPr lang="en-US" sz="1200" b="0" baseline="0" dirty="0" smtClean="0"/>
              <a:t>build.</a:t>
            </a:r>
            <a:r>
              <a:rPr lang="ru-RU" sz="1200" b="0" baseline="0" dirty="0" smtClean="0"/>
              <a:t> После чего можно исследовать папку </a:t>
            </a:r>
            <a:r>
              <a:rPr lang="en-US" sz="1200" b="0" baseline="0" dirty="0" smtClean="0"/>
              <a:t>build </a:t>
            </a:r>
            <a:r>
              <a:rPr lang="ru-RU" sz="1200" b="0" baseline="0" dirty="0" smtClean="0"/>
              <a:t>в корне проекта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ru-RU" dirty="0" smtClean="0"/>
              <a:t>Начнем</a:t>
            </a:r>
            <a:r>
              <a:rPr lang="en-US" dirty="0" smtClean="0"/>
              <a:t> </a:t>
            </a:r>
            <a:r>
              <a:rPr lang="ru-RU" dirty="0" smtClean="0"/>
              <a:t>с</a:t>
            </a:r>
            <a:r>
              <a:rPr lang="ru-RU" baseline="0" dirty="0" smtClean="0"/>
              <a:t> папки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. </a:t>
            </a:r>
            <a:r>
              <a:rPr lang="ru-RU" baseline="0" dirty="0" smtClean="0"/>
              <a:t>В ней лежит папка </a:t>
            </a:r>
            <a:r>
              <a:rPr lang="en-US" baseline="0" dirty="0" smtClean="0"/>
              <a:t>wrapper </a:t>
            </a:r>
            <a:r>
              <a:rPr lang="ru-RU" baseline="0" dirty="0" smtClean="0"/>
              <a:t>в которой уже лежат 2 файла </a:t>
            </a:r>
            <a:r>
              <a:rPr lang="en-US" baseline="0" dirty="0" smtClean="0"/>
              <a:t>jar </a:t>
            </a:r>
            <a:r>
              <a:rPr lang="ru-RU" baseline="0" dirty="0" smtClean="0"/>
              <a:t>и </a:t>
            </a:r>
            <a:r>
              <a:rPr lang="en-US" baseline="0" dirty="0" smtClean="0"/>
              <a:t>properties. </a:t>
            </a:r>
            <a:r>
              <a:rPr lang="ru-RU" baseline="0" dirty="0" smtClean="0"/>
              <a:t>Нас будет интересовать файл </a:t>
            </a:r>
            <a:r>
              <a:rPr lang="en-US" baseline="0" dirty="0" err="1" smtClean="0"/>
              <a:t>gradle-wrapper.properties</a:t>
            </a:r>
            <a:r>
              <a:rPr lang="ru-RU" baseline="0" dirty="0" smtClean="0"/>
              <a:t> так как в нем лежит версия </a:t>
            </a:r>
            <a:r>
              <a:rPr lang="ru-RU" baseline="0" dirty="0" err="1" smtClean="0"/>
              <a:t>градла</a:t>
            </a:r>
            <a:r>
              <a:rPr lang="ru-RU" baseline="0" dirty="0" smtClean="0"/>
              <a:t>. Она может быть разной в зависимости версии </a:t>
            </a:r>
            <a:r>
              <a:rPr lang="en-US" baseline="0" dirty="0" smtClean="0"/>
              <a:t>idea. </a:t>
            </a:r>
            <a:r>
              <a:rPr lang="ru-RU" baseline="0" dirty="0" smtClean="0"/>
              <a:t>Эти файлы мы будем </a:t>
            </a:r>
            <a:r>
              <a:rPr lang="ru-RU" baseline="0" dirty="0" err="1" smtClean="0"/>
              <a:t>коммитить</a:t>
            </a:r>
            <a:r>
              <a:rPr lang="ru-RU" baseline="0" dirty="0" smtClean="0"/>
              <a:t> что у всех этот проект собирался с одинаковой версии. Поменяем версию на самую актуальную. Сейчас у меня </a:t>
            </a:r>
            <a:r>
              <a:rPr lang="ru-RU" baseline="0" dirty="0" err="1" smtClean="0"/>
              <a:t>сгенерился</a:t>
            </a:r>
            <a:r>
              <a:rPr lang="ru-RU" baseline="0" dirty="0" smtClean="0"/>
              <a:t> файл с версией 6.1 и я поменяю ее на 7.0.2, после чего обновлю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Затем давайте посмотрим на файлы </a:t>
            </a:r>
            <a:r>
              <a:rPr lang="en-US" baseline="0" dirty="0" err="1" smtClean="0"/>
              <a:t>gradlew</a:t>
            </a:r>
            <a:r>
              <a:rPr lang="ru-RU" baseline="0" dirty="0" smtClean="0"/>
              <a:t> и </a:t>
            </a:r>
            <a:r>
              <a:rPr lang="en-US" baseline="0" dirty="0" smtClean="0"/>
              <a:t>gradlew.bat</a:t>
            </a:r>
            <a:r>
              <a:rPr lang="ru-RU" baseline="0" dirty="0" smtClean="0"/>
              <a:t>. Эти файлы могут быть использованы что бы можно было собрать проект без </a:t>
            </a:r>
            <a:r>
              <a:rPr lang="en-US" baseline="0" dirty="0" smtClean="0"/>
              <a:t>idea </a:t>
            </a:r>
            <a:r>
              <a:rPr lang="ru-RU" baseline="0" dirty="0" smtClean="0"/>
              <a:t>или установки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. </a:t>
            </a:r>
            <a:r>
              <a:rPr lang="ru-RU" baseline="0" dirty="0" smtClean="0"/>
              <a:t>Эти файлы мы так же </a:t>
            </a:r>
            <a:r>
              <a:rPr lang="ru-RU" baseline="0" dirty="0" err="1" smtClean="0"/>
              <a:t>закоммитим</a:t>
            </a:r>
            <a:r>
              <a:rPr lang="ru-RU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Теперь рассмотри папку </a:t>
            </a:r>
            <a:r>
              <a:rPr lang="en-US" baseline="0" dirty="0" smtClean="0"/>
              <a:t>build</a:t>
            </a:r>
            <a:r>
              <a:rPr lang="ru-RU" baseline="0" dirty="0" smtClean="0"/>
              <a:t>, </a:t>
            </a:r>
            <a:r>
              <a:rPr lang="en-US" baseline="0" dirty="0" smtClean="0"/>
              <a:t>idea </a:t>
            </a:r>
            <a:r>
              <a:rPr lang="ru-RU" baseline="0" dirty="0" smtClean="0"/>
              <a:t>выделяем ее коричневым, так как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объясняет </a:t>
            </a:r>
            <a:r>
              <a:rPr lang="en-US" baseline="0" dirty="0" smtClean="0"/>
              <a:t>idea </a:t>
            </a:r>
            <a:r>
              <a:rPr lang="ru-RU" baseline="0" dirty="0" smtClean="0"/>
              <a:t>что в этой папке лежат временные файлы, которые не являются файлами проекта и могут в любой момент удалиться. Эту папку использует для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для</a:t>
            </a:r>
            <a:r>
              <a:rPr lang="ru-RU" baseline="0" dirty="0" smtClean="0"/>
              <a:t> сохранения файлом, полученных во время сборки. Тут можно обратить внимание на папку </a:t>
            </a:r>
            <a:r>
              <a:rPr lang="en-US" baseline="0" dirty="0" err="1" smtClean="0"/>
              <a:t>libs</a:t>
            </a:r>
            <a:r>
              <a:rPr lang="en-US" baseline="0" dirty="0" smtClean="0"/>
              <a:t> </a:t>
            </a:r>
            <a:r>
              <a:rPr lang="ru-RU" baseline="0" dirty="0" smtClean="0"/>
              <a:t>в которой у нас будет лежать исполняемый </a:t>
            </a:r>
            <a:r>
              <a:rPr lang="en-US" baseline="0" dirty="0" smtClean="0"/>
              <a:t>jar</a:t>
            </a:r>
            <a:r>
              <a:rPr lang="ru-RU" baseline="0" dirty="0" smtClean="0"/>
              <a:t> после сборки.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В заключении надо рассказать про папку </a:t>
            </a:r>
            <a:r>
              <a:rPr lang="en-US" baseline="0" dirty="0" smtClean="0"/>
              <a:t>.</a:t>
            </a:r>
            <a:r>
              <a:rPr lang="en-US" baseline="0" dirty="0" err="1" smtClean="0"/>
              <a:t>gradle</a:t>
            </a:r>
            <a:r>
              <a:rPr lang="ru-RU" baseline="0" dirty="0" smtClean="0"/>
              <a:t>. Тут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 размещает свои временные файлы, в основном </a:t>
            </a:r>
            <a:r>
              <a:rPr lang="ru-RU" baseline="0" dirty="0" err="1" smtClean="0"/>
              <a:t>кэши</a:t>
            </a:r>
            <a:r>
              <a:rPr lang="ru-RU" baseline="0" dirty="0" smtClean="0"/>
              <a:t>. Нас эта папка не будет интересовать и </a:t>
            </a:r>
            <a:r>
              <a:rPr lang="ru-RU" baseline="0" dirty="0" err="1" smtClean="0"/>
              <a:t>коммитить</a:t>
            </a:r>
            <a:r>
              <a:rPr lang="ru-RU" baseline="0" dirty="0" smtClean="0"/>
              <a:t> ее мы не будем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xmlns="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xmlns="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xmlns="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xmlns="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xmlns="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xmlns="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xmlns="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49019666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24834787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xmlns="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xmlns="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xmlns="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79161070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xmlns="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xmlns="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62399556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xmlns="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xmlns="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xmlns="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xmlns="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xmlns="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xmlns="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xmlns="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xmlns="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xmlns="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xmlns="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xmlns="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24826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xmlns="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xmlns="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xmlns="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xmlns="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xmlns="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xmlns="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xmlns="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xmlns="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xmlns="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xmlns="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xmlns="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xmlns="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xmlns="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xmlns="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xmlns="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xmlns="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xmlns="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xmlns="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xmlns="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xmlns="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xmlns="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xmlns="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xmlns="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xmlns="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xmlns="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xmlns="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xmlns="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xmlns="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xmlns="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xmlns="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xmlns="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xmlns="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xmlns="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xmlns="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xmlns="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7400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xmlns="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xmlns="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xmlns="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xmlns="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xmlns="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xmlns="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xmlns="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43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xmlns="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xmlns="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xmlns="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xmlns="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xmlns="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xmlns="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xmlns="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xmlns="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xmlns="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xmlns="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xmlns="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xmlns="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xmlns="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xmlns="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xmlns="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xmlns="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xmlns="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xmlns="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xmlns="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xmlns="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xmlns="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xmlns="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xmlns="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5650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xmlns="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xmlns="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xmlns="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xmlns="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xmlns="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xmlns="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xmlns="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xmlns="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xmlns="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xmlns="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xmlns="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xmlns="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xmlns="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xmlns="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xmlns="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xmlns="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xmlns="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xmlns="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xmlns="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xmlns="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xmlns="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xmlns="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xmlns="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xmlns="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xmlns="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xmlns="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xmlns="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xmlns="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xmlns="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xmlns="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xmlns="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xmlns="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xmlns="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xmlns="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xmlns="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xmlns="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xmlns="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xmlns="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xmlns="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xmlns="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xmlns="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xmlns="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xmlns="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xmlns="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xmlns="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xmlns="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xmlns="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xmlns="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xmlns="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xmlns="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xmlns="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xmlns="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xmlns="" val="178812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xmlns="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xmlns="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xmlns="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5486630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xmlns="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xmlns="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xmlns="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xmlns="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xmlns="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xmlns="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xmlns="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xmlns="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xmlns="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xmlns="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xmlns="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xmlns="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60435032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xmlns="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xmlns="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xmlns="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xmlns="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xmlns="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xmlns="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xmlns="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xmlns="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xmlns="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xmlns="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xmlns="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xmlns="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xmlns="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xmlns="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xmlns="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44564943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xmlns="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xmlns="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xmlns="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xmlns="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xmlns="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40447620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xmlns="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xmlns="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xmlns="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xmlns="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xmlns="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xmlns="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xmlns="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xmlns="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xmlns="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xmlns="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xmlns="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xmlns="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xmlns="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89290132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xmlns="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xmlns="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xmlns="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xmlns="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xmlns="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xmlns="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xmlns="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xmlns="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xmlns="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xmlns="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xmlns="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xmlns="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xmlns="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xmlns="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xmlns="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404315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xmlns="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xmlns="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xmlns="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xmlns="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xmlns="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xmlns="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xmlns="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xmlns="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xmlns="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xmlns="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xmlns="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xmlns="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7086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xmlns="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xmlns="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xmlns="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xmlns="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xmlns="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xmlns="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xmlns="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xmlns="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xmlns="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xmlns="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xmlns="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xmlns="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xmlns="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xmlns="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xmlns="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xmlns="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xmlns="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xmlns="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4209067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xmlns="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5213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xmlns="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xmlns="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72153116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xmlns="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xmlns="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92112653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xmlns="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xmlns="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xmlns="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xmlns="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xmlns="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805090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xmlns="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xmlns="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xmlns="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85778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xmlns="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xmlns="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xmlns="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xmlns="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xmlns="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xmlns="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xmlns="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1807381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xmlns="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xmlns="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xmlns="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3534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xmlns="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xmlns="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xmlns="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xmlns="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90708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xmlns="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xmlns="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xmlns="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xmlns="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3774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xmlns="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xmlns="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xmlns="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2254738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90229718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xmlns="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xmlns="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xmlns="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xmlns="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xmlns="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xmlns="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xmlns="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xmlns="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xmlns="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xmlns="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xmlns="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xmlns="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xmlns="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xmlns="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xmlns="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xmlns="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xmlns="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xmlns="" val="3165456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xmlns="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xmlns="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xmlns="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xmlns="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xmlns="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xmlns="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xmlns="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xmlns="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xmlns="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xmlns="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xmlns="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xmlns="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xmlns="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89717128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xmlns="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xmlns="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xmlns="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90626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xmlns="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xmlns="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xmlns="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8549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xmlns="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xmlns="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xmlns="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xmlns="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xmlns="" val="4294817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xmlns="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xmlns="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xmlns="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xmlns="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xmlns="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xmlns="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xmlns="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xmlns="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xmlns="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xmlns="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xmlns="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xmlns="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xmlns="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xmlns="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xmlns="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12870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xmlns="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102702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xmlns="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xmlns="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xmlns="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xmlns="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xmlns="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xmlns="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xmlns="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xmlns="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xmlns="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xmlns="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xmlns="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xmlns="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xmlns="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xmlns="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xmlns="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xmlns="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xmlns="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xmlns="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xmlns="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xmlns="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xmlns="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xmlns="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xmlns="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262843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xmlns="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xmlns="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xmlns="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xmlns="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xmlns="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xmlns="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xmlns="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xmlns="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xmlns="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xmlns="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xmlns="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xmlns="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xmlns="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xmlns="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xmlns="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xmlns="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xmlns="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xmlns="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xmlns="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xmlns="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xmlns="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xmlns="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443388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ТС заголовок в 1 строку с доп. инф и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xmlns="" id="{6620D9C6-95BA-4363-A03A-AD6E5AD4C618}"/>
              </a:ext>
            </a:extLst>
          </p:cNvPr>
          <p:cNvSpPr/>
          <p:nvPr userDrawn="1"/>
        </p:nvSpPr>
        <p:spPr>
          <a:xfrm>
            <a:off x="12655424" y="-6705"/>
            <a:ext cx="4780856" cy="4717917"/>
          </a:xfrm>
          <a:custGeom>
            <a:avLst/>
            <a:gdLst/>
            <a:ahLst/>
            <a:cxnLst/>
            <a:rect l="l" t="t" r="r" b="b"/>
            <a:pathLst>
              <a:path w="4775200" h="4712335">
                <a:moveTo>
                  <a:pt x="0" y="4711898"/>
                </a:moveTo>
                <a:lnTo>
                  <a:pt x="4774723" y="4711898"/>
                </a:lnTo>
                <a:lnTo>
                  <a:pt x="4774723" y="0"/>
                </a:lnTo>
                <a:lnTo>
                  <a:pt x="0" y="0"/>
                </a:lnTo>
                <a:lnTo>
                  <a:pt x="0" y="471189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17" name="Текст 57">
            <a:extLst>
              <a:ext uri="{FF2B5EF4-FFF2-40B4-BE49-F238E27FC236}">
                <a16:creationId xmlns:a16="http://schemas.microsoft.com/office/drawing/2014/main" xmlns="" id="{EF063D12-E91F-43CF-B32F-C8DFF45079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xmlns="" id="{B4C97387-0EDE-475D-8CA3-4EE4082578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86487" y="1104265"/>
            <a:ext cx="9315450" cy="8909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8645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xmlns="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xmlns="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xmlns="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8767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xmlns="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xmlns="" val="243218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7824018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694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2" r:id="rId13"/>
    <p:sldLayoutId id="2147483710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41" r:id="rId23"/>
    <p:sldLayoutId id="2147483711" r:id="rId24"/>
    <p:sldLayoutId id="2147483709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3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50" r:id="rId51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ru-RU" sz="8000" dirty="0" smtClean="0"/>
              <a:t>Знакомство с </a:t>
            </a:r>
            <a:r>
              <a:rPr lang="en-US" sz="8000" dirty="0" smtClean="0"/>
              <a:t>Gradle</a:t>
            </a:r>
            <a:endParaRPr lang="ru-RU" sz="8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 smtClean="0"/>
              <a:t>Базовый курс</a:t>
            </a:r>
            <a:endParaRPr lang="ru-RU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:p14="http://schemas.microsoft.com/office/powerpoint/2010/main" xmlns="" val="277758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C799C83A-43ED-42BD-9A54-B2E5970421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4982" y="1323323"/>
            <a:ext cx="9315450" cy="1219200"/>
          </a:xfrm>
        </p:spPr>
        <p:txBody>
          <a:bodyPr/>
          <a:lstStyle/>
          <a:p>
            <a:r>
              <a:rPr lang="ru-RU" sz="8000" dirty="0" smtClean="0">
                <a:solidFill>
                  <a:srgbClr val="1E1E1E"/>
                </a:solidFill>
              </a:rPr>
              <a:t>Что такое </a:t>
            </a:r>
            <a:r>
              <a:rPr lang="en-US" sz="8000" dirty="0" smtClean="0">
                <a:solidFill>
                  <a:srgbClr val="1E1E1E"/>
                </a:solidFill>
              </a:rPr>
              <a:t>Gradle</a:t>
            </a:r>
            <a:r>
              <a:rPr lang="en-US" sz="8000" dirty="0" smtClean="0">
                <a:solidFill>
                  <a:srgbClr val="1E1E1E"/>
                </a:solidFill>
              </a:rPr>
              <a:t>?</a:t>
            </a:r>
            <a:endParaRPr lang="ru-RU" sz="8000" dirty="0" smtClean="0">
              <a:solidFill>
                <a:srgbClr val="1E1E1E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87FC447-CE67-49C9-B6BC-1DC86EB3F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3769" y="3689951"/>
            <a:ext cx="10105337" cy="639763"/>
          </a:xfrm>
        </p:spPr>
        <p:txBody>
          <a:bodyPr/>
          <a:lstStyle/>
          <a:p>
            <a:r>
              <a:rPr lang="en-US" sz="3600" dirty="0" smtClean="0"/>
              <a:t>Gradle </a:t>
            </a:r>
            <a:r>
              <a:rPr lang="ru-RU" sz="3600" dirty="0" smtClean="0"/>
              <a:t>– </a:t>
            </a:r>
            <a:r>
              <a:rPr lang="ru-RU" sz="3600" b="1" dirty="0" smtClean="0"/>
              <a:t>инструмент</a:t>
            </a:r>
            <a:r>
              <a:rPr lang="ru-RU" sz="3600" dirty="0" smtClean="0"/>
              <a:t> для автоматизации </a:t>
            </a:r>
            <a:r>
              <a:rPr lang="ru-RU" sz="3600" dirty="0" smtClean="0"/>
              <a:t>сборки</a:t>
            </a:r>
            <a:endParaRPr lang="ru-RU" sz="3600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xmlns="" id="{A2BBEEB5-9AB1-1644-9B5D-93432FE08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 smtClean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A63F340B-BF71-304B-95B8-BDD2F44D08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7" name="Picture 2" descr="Наркоманию я бы запретил, а алкоголь - это целый Мир! - YouTub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0172" y="5649507"/>
            <a:ext cx="4572000" cy="3429001"/>
          </a:xfrm>
          <a:prstGeom prst="rect">
            <a:avLst/>
          </a:prstGeom>
          <a:noFill/>
        </p:spPr>
      </p:pic>
      <p:sp>
        <p:nvSpPr>
          <p:cNvPr id="118786" name="AutoShape 2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88" name="AutoShape 4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4" name="AutoShape 10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6" name="AutoShape 12" descr="Gradle в бесплатно значок из SuperTin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8798" name="Picture 14" descr="Gradle в, логотип бесплатно значок из Vector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44724" y="352628"/>
            <a:ext cx="4066229" cy="4066229"/>
          </a:xfrm>
          <a:prstGeom prst="rect">
            <a:avLst/>
          </a:prstGeom>
          <a:noFill/>
        </p:spPr>
      </p:pic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7440119" y="5408506"/>
            <a:ext cx="10105337" cy="132303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 что нужно автоматизировать в сборке проекта?</a:t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7504972" y="6313252"/>
            <a:ext cx="9547615" cy="4007795"/>
          </a:xfrm>
          <a:prstGeom prst="rect">
            <a:avLst/>
          </a:prstGeom>
        </p:spPr>
        <p:txBody>
          <a:bodyPr anchor="ctr"/>
          <a:lstStyle/>
          <a:p>
            <a:pPr marL="742950" marR="0" lvl="0" indent="-74295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dirty="0" err="1" smtClean="0"/>
              <a:t>Википедия</a:t>
            </a:r>
            <a:r>
              <a:rPr lang="ru-RU" sz="2400" dirty="0" smtClean="0"/>
              <a:t> утверждает что сюда обычно включают</a:t>
            </a:r>
            <a:r>
              <a:rPr lang="en-US" sz="2400" dirty="0" smtClean="0"/>
              <a:t>: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компиляция исходного кода в объектный модуль (</a:t>
            </a:r>
            <a:r>
              <a:rPr lang="en-US" sz="2400" dirty="0" smtClean="0"/>
              <a:t>compile</a:t>
            </a:r>
            <a:r>
              <a:rPr lang="ru-RU" sz="2400" dirty="0" smtClean="0"/>
              <a:t>)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сборка бинарного кода в исполняемый файл </a:t>
            </a:r>
            <a:r>
              <a:rPr lang="en-US" sz="2400" dirty="0" smtClean="0"/>
              <a:t>(jar)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выполнение тестов </a:t>
            </a:r>
            <a:r>
              <a:rPr lang="en-US" sz="2400" dirty="0" smtClean="0"/>
              <a:t>(test)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развёртывание программы в целевой среде </a:t>
            </a:r>
            <a:r>
              <a:rPr lang="en-US" sz="2400" dirty="0" smtClean="0"/>
              <a:t>(deploy)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Создание документации</a:t>
            </a:r>
            <a:r>
              <a:rPr lang="en-US" sz="2400" dirty="0" smtClean="0"/>
              <a:t> (</a:t>
            </a:r>
            <a:r>
              <a:rPr lang="en-US" sz="2400" dirty="0" err="1" smtClean="0"/>
              <a:t>kdoc</a:t>
            </a:r>
            <a:r>
              <a:rPr lang="en-US" sz="2400" dirty="0" smtClean="0"/>
              <a:t>)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988340" y="946285"/>
            <a:ext cx="13190707" cy="27019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6600" dirty="0" smtClean="0"/>
              <a:t>А какие еще есть инструменты для</a:t>
            </a:r>
            <a:r>
              <a:rPr lang="en-US" sz="6600" dirty="0" smtClean="0"/>
              <a:t> </a:t>
            </a:r>
            <a:r>
              <a:rPr lang="ru-RU" sz="6600" dirty="0" smtClean="0"/>
              <a:t>автоматизации сборки?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121860" name="Picture 4" descr="Apache Maven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614" y="6831858"/>
            <a:ext cx="11071087" cy="2798525"/>
          </a:xfrm>
          <a:prstGeom prst="rect">
            <a:avLst/>
          </a:prstGeom>
          <a:noFill/>
        </p:spPr>
      </p:pic>
      <p:pic>
        <p:nvPicPr>
          <p:cNvPr id="121864" name="Picture 8" descr="Apache-Ant-logo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0428" y="4596248"/>
            <a:ext cx="1858050" cy="1150636"/>
          </a:xfrm>
          <a:prstGeom prst="rect">
            <a:avLst/>
          </a:prstGeom>
          <a:noFill/>
        </p:spPr>
      </p:pic>
      <p:sp>
        <p:nvSpPr>
          <p:cNvPr id="230" name="Прямоугольник 229"/>
          <p:cNvSpPr/>
          <p:nvPr/>
        </p:nvSpPr>
        <p:spPr>
          <a:xfrm>
            <a:off x="4017522" y="4882970"/>
            <a:ext cx="17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Make</a:t>
            </a:r>
            <a:endParaRPr lang="ru-RU" dirty="0"/>
          </a:p>
        </p:txBody>
      </p:sp>
      <p:pic>
        <p:nvPicPr>
          <p:cNvPr id="121866" name="Picture 10" descr="Sbt-logo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18752" y="4257749"/>
            <a:ext cx="2894146" cy="16663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7760" y="3005847"/>
            <a:ext cx="7653393" cy="737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ru-RU" sz="6600" noProof="0" dirty="0" smtClean="0"/>
          </a:p>
          <a:p>
            <a:pPr marL="914400" marR="0" lvl="0" indent="-91440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6600" noProof="0" dirty="0" smtClean="0"/>
              <a:t>Производительность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noProof="0" dirty="0" smtClean="0"/>
              <a:t>Инкрементальные сборки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dirty="0" err="1" smtClean="0"/>
              <a:t>Кэши</a:t>
            </a:r>
            <a:endParaRPr lang="ru-RU" sz="4623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600" dirty="0" smtClean="0"/>
              <a:t>Гибкость </a:t>
            </a:r>
            <a:r>
              <a:rPr lang="ru-RU" sz="6600" dirty="0" err="1" smtClean="0"/>
              <a:t>кастомизации</a:t>
            </a:r>
            <a:endParaRPr lang="ru-RU" sz="66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/>
          <p:cNvSpPr txBox="1">
            <a:spLocks/>
          </p:cNvSpPr>
          <p:nvPr/>
        </p:nvSpPr>
        <p:spPr>
          <a:xfrm>
            <a:off x="1848254" y="897646"/>
            <a:ext cx="16050639" cy="1378625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Давайте </a:t>
            </a:r>
            <a:r>
              <a:rPr lang="ru-RU" sz="8000" dirty="0" smtClean="0"/>
              <a:t>уже </a:t>
            </a:r>
            <a:r>
              <a:rPr lang="ru-RU" sz="8000" dirty="0" smtClean="0"/>
              <a:t>что-нибудь </a:t>
            </a:r>
            <a:r>
              <a:rPr lang="ru-RU" sz="8000" noProof="0" dirty="0" smtClean="0"/>
              <a:t>соберем 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927388" y="2278613"/>
            <a:ext cx="6735052" cy="4527302"/>
          </a:xfrm>
          <a:prstGeom prst="rect">
            <a:avLst/>
          </a:prstGeom>
        </p:spPr>
        <p:txBody>
          <a:bodyPr anchor="ctr"/>
          <a:lstStyle/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Создать проект</a:t>
            </a:r>
            <a:endParaRPr lang="ru-RU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Инициализировать проект</a:t>
            </a:r>
            <a:endParaRPr lang="en-US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Добавить </a:t>
            </a:r>
            <a:r>
              <a:rPr lang="ru-RU" sz="3200" dirty="0" err="1" smtClean="0"/>
              <a:t>плагины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ru-RU" sz="3200" dirty="0" err="1" smtClean="0"/>
              <a:t>репозиторий</a:t>
            </a:r>
            <a:endParaRPr lang="ru-RU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Создать файл с </a:t>
            </a:r>
            <a:r>
              <a:rPr lang="en-US" sz="3200" dirty="0" smtClean="0"/>
              <a:t>main </a:t>
            </a:r>
            <a:r>
              <a:rPr lang="ru-RU" sz="3200" dirty="0" smtClean="0"/>
              <a:t>методом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Вызвать таску </a:t>
            </a:r>
            <a:r>
              <a:rPr lang="en-US" sz="3200" dirty="0" smtClean="0"/>
              <a:t>build</a:t>
            </a:r>
            <a:endParaRPr lang="ru-RU" sz="3200" dirty="0" smtClean="0"/>
          </a:p>
        </p:txBody>
      </p:sp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4953" y="6356892"/>
            <a:ext cx="4433103" cy="467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68828" y="7804753"/>
            <a:ext cx="59531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68841" y="2303364"/>
            <a:ext cx="4142557" cy="567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4030" y="8325912"/>
            <a:ext cx="4810066" cy="245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08183" y="2048718"/>
            <a:ext cx="5402886" cy="540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1848254" y="897646"/>
            <a:ext cx="16050639" cy="2435863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Теперь разберемся, что же мы сделали и как это работает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778475" y="4606863"/>
            <a:ext cx="12963647" cy="2713655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5400" noProof="0" dirty="0" smtClean="0"/>
              <a:t>Откуда взялось столько файлов? </a:t>
            </a:r>
            <a:endParaRPr lang="ru-RU" sz="5400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5400" noProof="0" dirty="0" smtClean="0"/>
              <a:t>Ведь мы создали только </a:t>
            </a:r>
            <a:r>
              <a:rPr lang="en-US" sz="5400" noProof="0" dirty="0" err="1" smtClean="0"/>
              <a:t>build.gradle.kts</a:t>
            </a:r>
            <a:r>
              <a:rPr lang="en-US" sz="5400" noProof="0" dirty="0" smtClean="0"/>
              <a:t> </a:t>
            </a:r>
            <a:r>
              <a:rPr lang="ru-RU" sz="5400" noProof="0" dirty="0" smtClean="0"/>
              <a:t>и </a:t>
            </a:r>
            <a:r>
              <a:rPr lang="en-US" sz="5400" dirty="0" err="1" smtClean="0"/>
              <a:t>Application.kt</a:t>
            </a:r>
            <a:r>
              <a:rPr lang="en-US" sz="5400" dirty="0" smtClean="0"/>
              <a:t>?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40647" y="1974429"/>
            <a:ext cx="5455293" cy="8937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596714" y="761723"/>
            <a:ext cx="974948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DSL </a:t>
            </a:r>
            <a:r>
              <a:rPr lang="ru-RU" sz="8000" dirty="0" smtClean="0"/>
              <a:t>в </a:t>
            </a:r>
            <a:r>
              <a:rPr lang="en-US" sz="8000" dirty="0" err="1" smtClean="0"/>
              <a:t>build.gradle.kts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6978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Текст 212"/>
          <p:cNvSpPr txBox="1">
            <a:spLocks/>
          </p:cNvSpPr>
          <p:nvPr/>
        </p:nvSpPr>
        <p:spPr>
          <a:xfrm>
            <a:off x="881449" y="9044868"/>
            <a:ext cx="9535297" cy="1507802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000" noProof="0" dirty="0" err="1" smtClean="0"/>
              <a:t>Dsl</a:t>
            </a:r>
            <a:r>
              <a:rPr lang="en-US" sz="4000" noProof="0" dirty="0" smtClean="0"/>
              <a:t> </a:t>
            </a:r>
            <a:r>
              <a:rPr lang="ru-RU" sz="4000" noProof="0" dirty="0" smtClean="0"/>
              <a:t>пишется поверх кода. А это значит что мы можем использовать все плюшки </a:t>
            </a:r>
            <a:r>
              <a:rPr lang="ru-RU" sz="4000" dirty="0" smtClean="0"/>
              <a:t>ООП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6981" name="Picture 5" descr="как настроить зависимости в maven pom.xml? - CodeRoa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20639" y="2533135"/>
            <a:ext cx="7407274" cy="7585525"/>
          </a:xfrm>
          <a:prstGeom prst="rect">
            <a:avLst/>
          </a:prstGeom>
          <a:noFill/>
        </p:spPr>
      </p:pic>
      <p:sp>
        <p:nvSpPr>
          <p:cNvPr id="9" name="Текст 212"/>
          <p:cNvSpPr txBox="1">
            <a:spLocks/>
          </p:cNvSpPr>
          <p:nvPr/>
        </p:nvSpPr>
        <p:spPr>
          <a:xfrm>
            <a:off x="7158683" y="4497582"/>
            <a:ext cx="538342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DSL </a:t>
            </a:r>
            <a:r>
              <a:rPr lang="en-US" sz="8000" dirty="0" err="1" smtClean="0"/>
              <a:t>vs</a:t>
            </a:r>
            <a:r>
              <a:rPr lang="en-US" sz="8000" dirty="0" smtClean="0"/>
              <a:t> XML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69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999" y="2392920"/>
            <a:ext cx="5788369" cy="632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3680</TotalTime>
  <Words>541</Words>
  <Application>Microsoft Office PowerPoint</Application>
  <PresentationFormat>Произвольный</PresentationFormat>
  <Paragraphs>45</Paragraphs>
  <Slides>7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 -</cp:lastModifiedBy>
  <cp:revision>324</cp:revision>
  <dcterms:created xsi:type="dcterms:W3CDTF">2020-08-11T16:12:28Z</dcterms:created>
  <dcterms:modified xsi:type="dcterms:W3CDTF">2021-06-03T22:26:00Z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